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0" d="100"/>
          <a:sy n="100" d="100"/>
        </p:scale>
        <p:origin x="54" y="744"/>
      </p:cViewPr>
      <p:guideLst>
        <p:guide orient="horz" pos="2149"/>
        <p:guide pos="28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2019-04-30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34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jpeg"  /><Relationship Id="rId4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Relationship Id="rId4" Type="http://schemas.openxmlformats.org/officeDocument/2006/relationships/image" Target="../media/image9.jpeg"  /><Relationship Id="rId5" Type="http://schemas.openxmlformats.org/officeDocument/2006/relationships/image" Target="../media/image10.jpeg"  /><Relationship Id="rId6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8.jpeg"  /><Relationship Id="rId4" Type="http://schemas.openxmlformats.org/officeDocument/2006/relationships/image" Target="../media/image19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2.jpeg"  /><Relationship Id="rId4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4.jpeg"  /><Relationship Id="rId4" Type="http://schemas.openxmlformats.org/officeDocument/2006/relationships/image" Target="../media/image25.jpeg"  /><Relationship Id="rId5" Type="http://schemas.openxmlformats.org/officeDocument/2006/relationships/image" Target="../media/image26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1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jpeg"  /><Relationship Id="rId4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2708910"/>
            <a:ext cx="6768751" cy="946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ko-KR" sz="2800" b="1" spc="-150">
                <a:solidFill>
                  <a:schemeClr val="bg1"/>
                </a:solidFill>
              </a:rPr>
              <a:t>빅데이터 기반 인공지능 분석을 통한 </a:t>
            </a:r>
            <a:endParaRPr lang="ko-KR" altLang="ko-KR" sz="2800" b="1" spc="-15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ko-KR" sz="2800" b="1" spc="-150">
                <a:solidFill>
                  <a:schemeClr val="bg1"/>
                </a:solidFill>
              </a:rPr>
              <a:t>맞춤형 영화 추천 서비스</a:t>
            </a:r>
            <a:endParaRPr lang="ko-KR" altLang="ko-KR" sz="2800" b="1" spc="-15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575" y="4170680"/>
            <a:ext cx="2736215" cy="338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발표자</a:t>
            </a:r>
            <a:r>
              <a:rPr lang="en-US" altLang="ko-KR" sz="1600" b="1">
                <a:solidFill>
                  <a:schemeClr val="bg1"/>
                </a:solidFill>
              </a:rPr>
              <a:t>-</a:t>
            </a:r>
            <a:r>
              <a:rPr lang="ko-KR" altLang="en-US" sz="1600" b="1">
                <a:solidFill>
                  <a:schemeClr val="bg1"/>
                </a:solidFill>
              </a:rPr>
              <a:t>김준혁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485" y="1988820"/>
            <a:ext cx="425640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>
                <a:solidFill>
                  <a:schemeClr val="dk1"/>
                </a:solidFill>
              </a:rPr>
              <a:t>Take a Look(</a:t>
            </a:r>
            <a:r>
              <a:rPr lang="ko-KR" altLang="en-US" b="1" spc="-150">
                <a:solidFill>
                  <a:schemeClr val="dk1"/>
                </a:solidFill>
              </a:rPr>
              <a:t>떼껄룩</a:t>
            </a:r>
            <a:r>
              <a:rPr lang="en-US" altLang="ko-KR" b="1" spc="-150">
                <a:solidFill>
                  <a:schemeClr val="dk1"/>
                </a:solidFill>
              </a:rPr>
              <a:t>)</a:t>
            </a:r>
            <a:endParaRPr lang="en-US" altLang="ko-KR" b="1" spc="-150">
              <a:solidFill>
                <a:schemeClr val="dk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920" y="5922645"/>
            <a:ext cx="360045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2019.05.02</a:t>
            </a:r>
            <a:endParaRPr lang="en-US" altLang="ko-KR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06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" y="271780"/>
            <a:ext cx="1706880" cy="29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4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2880" y="1484784"/>
            <a:ext cx="2746316" cy="4522812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03800" y="1484784"/>
            <a:ext cx="2946658" cy="4522812"/>
          </a:xfrm>
          <a:prstGeom prst="rect">
            <a:avLst/>
          </a:prstGeom>
        </p:spPr>
      </p:pic>
      <p:sp>
        <p:nvSpPr>
          <p:cNvPr id="47" name="직사각형 7"/>
          <p:cNvSpPr/>
          <p:nvPr/>
        </p:nvSpPr>
        <p:spPr>
          <a:xfrm>
            <a:off x="251520" y="254292"/>
            <a:ext cx="1516380" cy="36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구현설명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06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550" y="709930"/>
            <a:ext cx="122428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회원가입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630" y="1360659"/>
            <a:ext cx="8460740" cy="4136682"/>
          </a:xfrm>
          <a:prstGeom prst="rect">
            <a:avLst/>
          </a:prstGeom>
        </p:spPr>
      </p:pic>
      <p:sp>
        <p:nvSpPr>
          <p:cNvPr id="44" name="직사각형 7"/>
          <p:cNvSpPr/>
          <p:nvPr/>
        </p:nvSpPr>
        <p:spPr>
          <a:xfrm>
            <a:off x="251520" y="254292"/>
            <a:ext cx="1516380" cy="36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구현설명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07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54412" y="3718158"/>
            <a:ext cx="5229955" cy="2591161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4236" y="1282700"/>
            <a:ext cx="1185693" cy="2060848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9404" y="4077635"/>
            <a:ext cx="1306951" cy="1872207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06807" y="1256997"/>
            <a:ext cx="5125165" cy="2172003"/>
          </a:xfrm>
          <a:prstGeom prst="rect">
            <a:avLst/>
          </a:prstGeom>
        </p:spPr>
      </p:pic>
      <p:sp>
        <p:nvSpPr>
          <p:cNvPr id="44" name="직사각형 7"/>
          <p:cNvSpPr/>
          <p:nvPr/>
        </p:nvSpPr>
        <p:spPr>
          <a:xfrm>
            <a:off x="251520" y="254292"/>
            <a:ext cx="1516380" cy="36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구현설명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582930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08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9551" y="1555333"/>
            <a:ext cx="8064896" cy="4032448"/>
          </a:xfrm>
          <a:prstGeom prst="rect">
            <a:avLst/>
          </a:prstGeom>
        </p:spPr>
      </p:pic>
      <p:sp>
        <p:nvSpPr>
          <p:cNvPr id="46" name="직사각형 7"/>
          <p:cNvSpPr/>
          <p:nvPr/>
        </p:nvSpPr>
        <p:spPr>
          <a:xfrm>
            <a:off x="251520" y="254292"/>
            <a:ext cx="1516380" cy="36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구현설명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582930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09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0"/>
          <p:cNvSpPr/>
          <p:nvPr/>
        </p:nvSpPr>
        <p:spPr>
          <a:xfrm>
            <a:off x="271145" y="180975"/>
            <a:ext cx="1182370" cy="297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 spc="-150">
                <a:solidFill>
                  <a:schemeClr val="bg1"/>
                </a:solidFill>
              </a:rPr>
              <a:t>유사사례 분석</a:t>
            </a:r>
            <a:endParaRPr lang="ko-KR" altLang="en-US" sz="1400" b="1" spc="-150">
              <a:solidFill>
                <a:schemeClr val="bg1"/>
              </a:solidFill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823" y="1010285"/>
            <a:ext cx="7740352" cy="5439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582930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10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528" y="1988840"/>
            <a:ext cx="8473082" cy="2664296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3528" y="1697757"/>
            <a:ext cx="866775" cy="219075"/>
          </a:xfrm>
          <a:prstGeom prst="rect">
            <a:avLst/>
          </a:prstGeom>
        </p:spPr>
      </p:pic>
      <p:sp>
        <p:nvSpPr>
          <p:cNvPr id="47" name=""/>
          <p:cNvSpPr txBox="1"/>
          <p:nvPr/>
        </p:nvSpPr>
        <p:spPr>
          <a:xfrm>
            <a:off x="1558463" y="4865707"/>
            <a:ext cx="6027074" cy="36349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/>
              <a:t>극히 느리고 </a:t>
            </a:r>
            <a:r>
              <a:rPr lang="en-US" altLang="ko-KR" b="1"/>
              <a:t>,</a:t>
            </a:r>
            <a:r>
              <a:rPr lang="ko-KR" altLang="en-US" b="1"/>
              <a:t> 쓸때없이 시끄럽고</a:t>
            </a:r>
            <a:r>
              <a:rPr lang="en-US" altLang="ko-KR" b="1"/>
              <a:t>,</a:t>
            </a:r>
            <a:r>
              <a:rPr lang="ko-KR" altLang="en-US" b="1"/>
              <a:t> 엄청 지루한 전개</a:t>
            </a:r>
            <a:endParaRPr lang="ko-KR" altLang="en-US" b="1"/>
          </a:p>
        </p:txBody>
      </p:sp>
      <p:sp>
        <p:nvSpPr>
          <p:cNvPr id="48" name="직사각형 7"/>
          <p:cNvSpPr/>
          <p:nvPr/>
        </p:nvSpPr>
        <p:spPr>
          <a:xfrm>
            <a:off x="251520" y="254292"/>
            <a:ext cx="1516380" cy="36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구현설명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73050" y="271780"/>
            <a:ext cx="1706880" cy="29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b="1" strike="noStrike" cap="none">
                <a:solidFill>
                  <a:schemeClr val="bg1"/>
                </a:solidFill>
                <a:latin typeface="맑은 고딕"/>
                <a:ea typeface="맑은 고딕"/>
              </a:rPr>
              <a:t>결과물 </a:t>
            </a:r>
            <a:endParaRPr lang="ko-KR" altLang="en-US" sz="14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8024" y="1052736"/>
            <a:ext cx="3456290" cy="5130430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3608" y="1048402"/>
            <a:ext cx="3456290" cy="5120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582930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08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666" y="790257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0"/>
          <p:cNvSpPr/>
          <p:nvPr/>
        </p:nvSpPr>
        <p:spPr>
          <a:xfrm>
            <a:off x="271145" y="180975"/>
            <a:ext cx="1182370" cy="297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 spc="-150">
                <a:solidFill>
                  <a:schemeClr val="bg1"/>
                </a:solidFill>
              </a:rPr>
              <a:t>유사사례 분석</a:t>
            </a:r>
            <a:endParaRPr lang="ko-KR" altLang="en-US" sz="1400" b="1" spc="-150">
              <a:solidFill>
                <a:schemeClr val="bg1"/>
              </a:solidFill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647" y="1225132"/>
            <a:ext cx="3728312" cy="4692851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55976" y="1484784"/>
            <a:ext cx="4452049" cy="4361191"/>
          </a:xfrm>
          <a:prstGeom prst="rect">
            <a:avLst/>
          </a:prstGeom>
        </p:spPr>
      </p:pic>
      <p:sp>
        <p:nvSpPr>
          <p:cNvPr id="47" name=""/>
          <p:cNvSpPr txBox="1"/>
          <p:nvPr/>
        </p:nvSpPr>
        <p:spPr>
          <a:xfrm>
            <a:off x="1082593" y="758306"/>
            <a:ext cx="2913462" cy="46851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/>
              <a:t>신세계 </a:t>
            </a:r>
            <a:r>
              <a:rPr lang="en-US" altLang="ko-KR" sz="2500" b="1"/>
              <a:t>-</a:t>
            </a:r>
            <a:r>
              <a:rPr lang="ko-KR" altLang="en-US" sz="2500" b="1"/>
              <a:t> 외국 리뷰</a:t>
            </a:r>
            <a:endParaRPr lang="ko-KR" altLang="en-US" sz="2500" b="1"/>
          </a:p>
        </p:txBody>
      </p:sp>
      <p:sp>
        <p:nvSpPr>
          <p:cNvPr id="48" name=""/>
          <p:cNvSpPr txBox="1"/>
          <p:nvPr/>
        </p:nvSpPr>
        <p:spPr>
          <a:xfrm>
            <a:off x="5796280" y="940435"/>
            <a:ext cx="276860" cy="36258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49" name=""/>
          <p:cNvSpPr txBox="1"/>
          <p:nvPr/>
        </p:nvSpPr>
        <p:spPr>
          <a:xfrm>
            <a:off x="5076190" y="755390"/>
            <a:ext cx="3096344" cy="4714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/>
              <a:t>무간도 </a:t>
            </a:r>
            <a:r>
              <a:rPr lang="en-US" altLang="ko-KR" sz="2500" b="1"/>
              <a:t>-</a:t>
            </a:r>
            <a:r>
              <a:rPr lang="ko-KR" altLang="en-US" sz="2500" b="1"/>
              <a:t> 한국 리뷰</a:t>
            </a:r>
            <a:endParaRPr lang="ko-KR" altLang="en-US" sz="2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06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" y="271780"/>
            <a:ext cx="1706880" cy="29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b="1" strike="noStrike" cap="none">
                <a:solidFill>
                  <a:schemeClr val="bg1"/>
                </a:solidFill>
                <a:latin typeface="맑은 고딕"/>
                <a:ea typeface="맑은 고딕"/>
              </a:rPr>
              <a:t>결과물 </a:t>
            </a:r>
            <a:endParaRPr lang="ko-KR" altLang="en-US" sz="14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5716" y="2288174"/>
            <a:ext cx="1534213" cy="2281650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93228" y="2076261"/>
            <a:ext cx="6411220" cy="2705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582930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08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11"/>
          <p:cNvSpPr txBox="1"/>
          <p:nvPr/>
        </p:nvSpPr>
        <p:spPr>
          <a:xfrm>
            <a:off x="2447925" y="1421130"/>
            <a:ext cx="4320540" cy="58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3200" b="1" spc="-150">
              <a:solidFill>
                <a:schemeClr val="tx2">
                  <a:lumMod val="75000"/>
                </a:schemeClr>
              </a:solidFill>
              <a:latin typeface="+mj-lt"/>
              <a:ea typeface="HY헤드라인M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1919" y="582930"/>
            <a:ext cx="7020161" cy="5977255"/>
          </a:xfrm>
          <a:prstGeom prst="rect">
            <a:avLst/>
          </a:prstGeom>
        </p:spPr>
      </p:pic>
      <p:sp>
        <p:nvSpPr>
          <p:cNvPr id="48" name="직사각형 7"/>
          <p:cNvSpPr/>
          <p:nvPr/>
        </p:nvSpPr>
        <p:spPr>
          <a:xfrm>
            <a:off x="251520" y="254292"/>
            <a:ext cx="1516380" cy="36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구현설명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215" y="548640"/>
            <a:ext cx="4176395" cy="449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2810" y="3655695"/>
            <a:ext cx="6847840" cy="1733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HY헤드라인M"/>
                <a:ea typeface="HY헤드라인M"/>
              </a:rPr>
              <a:t>05    06    08</a:t>
            </a:r>
            <a:endParaRPr lang="en-US" altLang="ko-KR" sz="5400">
              <a:solidFill>
                <a:schemeClr val="bg1"/>
              </a:solidFill>
              <a:latin typeface="HY헤드라인M"/>
              <a:ea typeface="HY헤드라인M"/>
            </a:endParaRPr>
          </a:p>
          <a:p>
            <a:pPr lvl="0">
              <a:defRPr/>
            </a:pPr>
            <a:endParaRPr lang="ko-KR" altLang="en-US" sz="5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33145" y="299720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700020" y="299720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427855" y="299720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156325" y="299720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33145" y="465328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3260" y="3131820"/>
            <a:ext cx="1368425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  <a:ea typeface="+mj-ea"/>
              </a:rPr>
              <a:t>팀 소개</a:t>
            </a:r>
            <a:endParaRPr lang="ko-KR" altLang="en-US" b="1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5875" y="3131820"/>
            <a:ext cx="165608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프로젝트 배경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56910" y="3141980"/>
            <a:ext cx="165608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구현 설명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40200" y="3140710"/>
            <a:ext cx="187198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유사사례 분석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4390" y="4736465"/>
            <a:ext cx="1269365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개발환경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2810" y="1988820"/>
            <a:ext cx="6487795" cy="904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HY헤드라인M"/>
                <a:ea typeface="HY헤드라인M"/>
              </a:rPr>
              <a:t>01    02    03    04</a:t>
            </a:r>
            <a:endParaRPr lang="ko-KR" altLang="en-US" sz="5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00020" y="464693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49830" y="4736465"/>
            <a:ext cx="115760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1" strike="noStrike" cap="none" spc="-150">
                <a:solidFill>
                  <a:schemeClr val="bg1"/>
                </a:solidFill>
                <a:latin typeface="맑은 고딕"/>
                <a:ea typeface="맑은 고딕"/>
              </a:rPr>
              <a:t>결과물</a:t>
            </a:r>
            <a:endParaRPr lang="ko-KR" altLang="en-US" sz="18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427855" y="465328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71250" y="4736465"/>
            <a:ext cx="1880870" cy="3695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1" strike="noStrike" cap="none" spc="-150">
                <a:solidFill>
                  <a:schemeClr val="bg1"/>
                </a:solidFill>
                <a:latin typeface="맑은 고딕"/>
                <a:ea typeface="맑은 고딕"/>
              </a:rPr>
              <a:t> Q&amp;A</a:t>
            </a:r>
            <a:endParaRPr lang="ko-KR" altLang="en-US" sz="18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582930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06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512" y="245745"/>
            <a:ext cx="988487" cy="29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50">
                <a:solidFill>
                  <a:schemeClr val="bg1"/>
                </a:solidFill>
              </a:rPr>
              <a:t>구현설명</a:t>
            </a:r>
            <a:endParaRPr lang="ko-KR" altLang="en-US" sz="1400" b="1" spc="-15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0"/>
          <p:cNvSpPr/>
          <p:nvPr/>
        </p:nvSpPr>
        <p:spPr>
          <a:xfrm>
            <a:off x="251460" y="180975"/>
            <a:ext cx="792148" cy="297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1400" b="1" spc="-150">
              <a:solidFill>
                <a:schemeClr val="bg1"/>
              </a:solidFill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090" y="1499552"/>
            <a:ext cx="2329765" cy="3727623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40891" y="1499552"/>
            <a:ext cx="2350871" cy="3727623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44208" y="1499552"/>
            <a:ext cx="2329765" cy="3727624"/>
          </a:xfrm>
          <a:prstGeom prst="rect">
            <a:avLst/>
          </a:prstGeom>
        </p:spPr>
      </p:pic>
      <p:sp>
        <p:nvSpPr>
          <p:cNvPr id="49" name=""/>
          <p:cNvSpPr txBox="1"/>
          <p:nvPr/>
        </p:nvSpPr>
        <p:spPr>
          <a:xfrm>
            <a:off x="527020" y="5501147"/>
            <a:ext cx="2268835" cy="57389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600" b="1"/>
              <a:t>스피드</a:t>
            </a:r>
            <a:r>
              <a:rPr lang="en-US" altLang="ko-KR" sz="1600" b="1"/>
              <a:t>,</a:t>
            </a:r>
            <a:r>
              <a:rPr lang="ko-KR" altLang="en-US" sz="1600" b="1"/>
              <a:t> 철학적</a:t>
            </a:r>
            <a:r>
              <a:rPr lang="en-US" altLang="ko-KR" sz="1600" b="1"/>
              <a:t>,</a:t>
            </a:r>
            <a:r>
              <a:rPr lang="ko-KR" altLang="en-US" sz="1600" b="1"/>
              <a:t> 악역</a:t>
            </a:r>
            <a:endParaRPr lang="ko-KR" altLang="en-US" sz="1600" b="1"/>
          </a:p>
          <a:p>
            <a:pPr algn="ctr">
              <a:defRPr/>
            </a:pPr>
            <a:r>
              <a:rPr lang="ko-KR" altLang="en-US" sz="1600" b="1"/>
              <a:t>명작</a:t>
            </a:r>
            <a:r>
              <a:rPr lang="en-US" altLang="ko-KR" sz="1600" b="1"/>
              <a:t>,</a:t>
            </a:r>
            <a:r>
              <a:rPr lang="ko-KR" altLang="en-US" sz="1600" b="1"/>
              <a:t> 스토리</a:t>
            </a:r>
            <a:endParaRPr lang="ko-KR" altLang="en-US" sz="1600" b="1"/>
          </a:p>
        </p:txBody>
      </p:sp>
      <p:sp>
        <p:nvSpPr>
          <p:cNvPr id="50" name=""/>
          <p:cNvSpPr txBox="1"/>
          <p:nvPr/>
        </p:nvSpPr>
        <p:spPr>
          <a:xfrm>
            <a:off x="3131839" y="5501147"/>
            <a:ext cx="2880321" cy="602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 b="1"/>
              <a:t>극한상황</a:t>
            </a:r>
            <a:r>
              <a:rPr lang="en-US" altLang="ko-KR" sz="1700" b="1"/>
              <a:t>,</a:t>
            </a:r>
            <a:r>
              <a:rPr lang="ko-KR" altLang="en-US" sz="1700" b="1"/>
              <a:t> 철학적</a:t>
            </a:r>
            <a:r>
              <a:rPr lang="en-US" altLang="ko-KR" sz="1700" b="1"/>
              <a:t>,</a:t>
            </a:r>
            <a:r>
              <a:rPr lang="ko-KR" altLang="en-US" sz="1700" b="1"/>
              <a:t> </a:t>
            </a:r>
            <a:endParaRPr lang="ko-KR" altLang="en-US" sz="1700" b="1"/>
          </a:p>
          <a:p>
            <a:pPr algn="ctr">
              <a:defRPr/>
            </a:pPr>
            <a:r>
              <a:rPr lang="ko-KR" altLang="en-US" sz="1700" b="1"/>
              <a:t>화려하지 않음</a:t>
            </a:r>
            <a:r>
              <a:rPr lang="en-US" altLang="ko-KR" sz="1700" b="1"/>
              <a:t>,</a:t>
            </a:r>
            <a:r>
              <a:rPr lang="ko-KR" altLang="en-US" sz="1700" b="1"/>
              <a:t> 스토리없음</a:t>
            </a:r>
            <a:endParaRPr lang="ko-KR" altLang="en-US" sz="1700" b="1"/>
          </a:p>
        </p:txBody>
      </p:sp>
      <p:sp>
        <p:nvSpPr>
          <p:cNvPr id="51" name=""/>
          <p:cNvSpPr txBox="1"/>
          <p:nvPr/>
        </p:nvSpPr>
        <p:spPr>
          <a:xfrm>
            <a:off x="6259194" y="5504025"/>
            <a:ext cx="2699792" cy="3614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52" name=""/>
          <p:cNvSpPr txBox="1"/>
          <p:nvPr/>
        </p:nvSpPr>
        <p:spPr>
          <a:xfrm>
            <a:off x="6565890" y="5501147"/>
            <a:ext cx="2086400" cy="3388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/>
              <a:t>수사물</a:t>
            </a:r>
            <a:r>
              <a:rPr lang="en-US" altLang="ko-KR" sz="1600" b="1"/>
              <a:t>,</a:t>
            </a:r>
            <a:r>
              <a:rPr lang="ko-KR" altLang="en-US" sz="1600" b="1"/>
              <a:t> 지루함</a:t>
            </a:r>
            <a:r>
              <a:rPr lang="en-US" altLang="ko-KR" sz="1600" b="1"/>
              <a:t>,</a:t>
            </a:r>
            <a:r>
              <a:rPr lang="ko-KR" altLang="en-US" sz="1600" b="1"/>
              <a:t> 명작</a:t>
            </a:r>
            <a:endParaRPr lang="ko-KR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5695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06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9672" y="2110938"/>
            <a:ext cx="2087880" cy="3074460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708920"/>
            <a:ext cx="957580" cy="466894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000" y="3729609"/>
            <a:ext cx="957580" cy="936104"/>
          </a:xfrm>
          <a:prstGeom prst="rect">
            <a:avLst/>
          </a:prstGeom>
        </p:spPr>
      </p:pic>
      <p:sp>
        <p:nvSpPr>
          <p:cNvPr id="47" name=""/>
          <p:cNvSpPr txBox="1"/>
          <p:nvPr/>
        </p:nvSpPr>
        <p:spPr>
          <a:xfrm>
            <a:off x="5868144" y="2773742"/>
            <a:ext cx="1081404" cy="367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7,000</a:t>
            </a:r>
            <a:r>
              <a:rPr lang="ko-KR" altLang="en-US" b="1"/>
              <a:t> 건</a:t>
            </a:r>
            <a:endParaRPr lang="ko-KR" altLang="en-US" b="1"/>
          </a:p>
        </p:txBody>
      </p:sp>
      <p:sp>
        <p:nvSpPr>
          <p:cNvPr id="48" name=""/>
          <p:cNvSpPr txBox="1"/>
          <p:nvPr/>
        </p:nvSpPr>
        <p:spPr>
          <a:xfrm>
            <a:off x="5868144" y="4014496"/>
            <a:ext cx="1081404" cy="366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3,000</a:t>
            </a:r>
            <a:r>
              <a:rPr lang="ko-KR" altLang="en-US" b="1"/>
              <a:t> 건</a:t>
            </a:r>
            <a:endParaRPr lang="ko-KR" altLang="en-US" b="1"/>
          </a:p>
        </p:txBody>
      </p:sp>
      <p:sp>
        <p:nvSpPr>
          <p:cNvPr id="49" name="직사각형 7"/>
          <p:cNvSpPr/>
          <p:nvPr/>
        </p:nvSpPr>
        <p:spPr>
          <a:xfrm>
            <a:off x="251520" y="254292"/>
            <a:ext cx="1516380" cy="36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구현설명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3660986" y="1340768"/>
            <a:ext cx="1822028" cy="367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영화 리뷰 수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582930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0"/>
          <p:cNvSpPr/>
          <p:nvPr/>
        </p:nvSpPr>
        <p:spPr>
          <a:xfrm>
            <a:off x="271145" y="180975"/>
            <a:ext cx="1182370" cy="297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 spc="-150">
                <a:solidFill>
                  <a:schemeClr val="bg1"/>
                </a:solidFill>
              </a:rPr>
              <a:t>유사사례 분석</a:t>
            </a:r>
            <a:endParaRPr lang="ko-KR" altLang="en-US" sz="1400" b="1" spc="-150">
              <a:solidFill>
                <a:schemeClr val="bg1"/>
              </a:solidFill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9740" y="752514"/>
            <a:ext cx="3536156" cy="5511045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4008" y="792088"/>
            <a:ext cx="3528392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07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" y="271780"/>
            <a:ext cx="1706880" cy="29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b="1" spc="-150">
                <a:solidFill>
                  <a:schemeClr val="bg1"/>
                </a:solidFill>
                <a:latin typeface="맑은 고딕"/>
                <a:ea typeface="맑은 고딕"/>
              </a:rPr>
              <a:t>소스코드</a:t>
            </a:r>
            <a:r>
              <a:rPr lang="en-US" altLang="ko-KR" sz="1400" b="1" spc="-150">
                <a:solidFill>
                  <a:schemeClr val="bg1"/>
                </a:solidFill>
                <a:latin typeface="맑은 고딕"/>
                <a:ea typeface="맑은 고딕"/>
              </a:rPr>
              <a:t>(DB)</a:t>
            </a:r>
            <a:endParaRPr lang="ko-KR" altLang="en-US" sz="14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4" name="텍스트 개체 틀 31"/>
          <p:cNvSpPr txBox="1"/>
          <p:nvPr/>
        </p:nvSpPr>
        <p:spPr>
          <a:xfrm>
            <a:off x="6623685" y="1274445"/>
            <a:ext cx="2268855" cy="4465955"/>
          </a:xfrm>
          <a:prstGeom prst="rect">
            <a:avLst/>
          </a:prstGeom>
        </p:spPr>
        <p:txBody>
          <a:bodyPr vert="horz" wrap="square" lIns="36195" tIns="45720" rIns="0" bIns="4572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ko-KR" altLang="en-US" sz="800">
              <a:latin typeface="맑은 고딕"/>
              <a:ea typeface="맑은 고딕"/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ko-KR" sz="800">
                <a:latin typeface="맑은 고딕"/>
                <a:ea typeface="맑은 고딕"/>
              </a:rPr>
              <a:t>           </a:t>
            </a:r>
            <a:endParaRPr lang="ko-KR" altLang="en-US" sz="1000">
              <a:solidFill>
                <a:schemeClr val="tx2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5" name=""/>
          <p:cNvGraphicFramePr>
            <a:graphicFrameLocks noGrp="1"/>
          </p:cNvGraphicFramePr>
          <p:nvPr/>
        </p:nvGraphicFramePr>
        <p:xfrm>
          <a:off x="1337691" y="1136840"/>
          <a:ext cx="6468618" cy="4700110"/>
        </p:xfrm>
        <a:graphic>
          <a:graphicData uri="http://schemas.openxmlformats.org/drawingml/2006/table">
            <a:tbl>
              <a:tblPr firstRow="1" bandRow="1"/>
              <a:tblGrid>
                <a:gridCol w="719342"/>
                <a:gridCol w="2303698"/>
                <a:gridCol w="430665"/>
                <a:gridCol w="430665"/>
                <a:gridCol w="430665"/>
                <a:gridCol w="430665"/>
                <a:gridCol w="430665"/>
                <a:gridCol w="430665"/>
                <a:gridCol w="430665"/>
                <a:gridCol w="430919"/>
              </a:tblGrid>
              <a:tr h="280448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 분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추 진 내 용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 gridSpan="8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추 진 일 정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0448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3월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4월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5월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6월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7월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8월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9월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10월</a:t>
                      </a:r>
                      <a:endParaRPr xmlns:mc="http://schemas.openxmlformats.org/markup-compatibility/2006" xmlns:hp="http://schemas.haansoft.com/office/presentation/8.0" lang="EN-US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</a:tr>
              <a:tr h="4531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계 획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팀 빌딩</a:t>
                      </a: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계획수립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예상되는 비숙달 S/W 에 대한 숙달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45942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분 석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</a:t>
                      </a: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S/W (DB,Python 등) 별 연동시 발생될 구조적,S/W적 문제 확인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각종 빅데이터 연동시 출처처의 Licence 확인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제공 DB(IMDB) 분석, DB 정리작업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445942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3138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 계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직접적인 </a:t>
                      </a: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Python, DB, Android Studio 의 입출력 단 설계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0b4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0b4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3138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구현 기능별 클래스</a:t>
                      </a: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분류 설계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전체적인 흐름에 대한 도식화, 정리작업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0b4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53138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 발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분업화에 의한 개발작업 및 실제</a:t>
                      </a:r>
                      <a:endParaRPr xmlns:mc="http://schemas.openxmlformats.org/markup-compatibility/2006" xmlns:hp="http://schemas.haansoft.com/office/presentation/8.0" lang="ko-KR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연동과정을 거치는 작업</a:t>
                      </a:r>
                      <a:endParaRPr xmlns:mc="http://schemas.openxmlformats.org/markup-compatibility/2006" xmlns:hp="http://schemas.haansoft.com/office/presentation/8.0" lang="ko-KR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7d8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7d8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7d8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20244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완성 </a:t>
                      </a: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S/W의 부하, 최적화 작업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7d8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2024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테스트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S/W 입력값, 출력값 체크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7849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오프라인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0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미팅계획</a:t>
                      </a:r>
                      <a:endParaRPr xmlns:mc="http://schemas.openxmlformats.org/markup-compatibility/2006" xmlns:hp="http://schemas.haansoft.com/office/presentation/8.0" lang="ko-KR" altLang="en-US" sz="10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멘토 상호간은 상시 가능</a:t>
                      </a: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멘티님과의 오프라인 미팅계획은 미정</a:t>
                      </a:r>
                      <a:endParaRPr xmlns:mc="http://schemas.openxmlformats.org/markup-compatibility/2006" xmlns:hp="http://schemas.haansoft.com/office/presentation/8.0" lang="EN-US" alt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0099" cmpd="dbl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fe6f7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542290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07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" y="271780"/>
            <a:ext cx="1706880" cy="29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b="1" spc="-150">
                <a:solidFill>
                  <a:schemeClr val="bg1"/>
                </a:solidFill>
                <a:latin typeface="맑은 고딕"/>
                <a:ea typeface="맑은 고딕"/>
              </a:rPr>
              <a:t>소스코드</a:t>
            </a:r>
            <a:r>
              <a:rPr lang="en-US" altLang="ko-KR" sz="1400" b="1" spc="-150">
                <a:solidFill>
                  <a:schemeClr val="bg1"/>
                </a:solidFill>
                <a:latin typeface="맑은 고딕"/>
                <a:ea typeface="맑은 고딕"/>
              </a:rPr>
              <a:t>(DB)</a:t>
            </a:r>
            <a:endParaRPr lang="ko-KR" altLang="en-US" sz="14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4" name="텍스트 개체 틀 31"/>
          <p:cNvSpPr txBox="1"/>
          <p:nvPr/>
        </p:nvSpPr>
        <p:spPr>
          <a:xfrm>
            <a:off x="6623685" y="1274445"/>
            <a:ext cx="2268855" cy="4465955"/>
          </a:xfrm>
          <a:prstGeom prst="rect">
            <a:avLst/>
          </a:prstGeom>
        </p:spPr>
        <p:txBody>
          <a:bodyPr vert="horz" wrap="square" lIns="36195" tIns="45720" rIns="0" bIns="4572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ko-KR" altLang="en-US" sz="800">
              <a:latin typeface="맑은 고딕"/>
              <a:ea typeface="맑은 고딕"/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ko-KR" sz="800">
                <a:latin typeface="맑은 고딕"/>
                <a:ea typeface="맑은 고딕"/>
              </a:rPr>
              <a:t>           </a:t>
            </a:r>
            <a:endParaRPr lang="ko-KR" altLang="en-US" sz="1000">
              <a:solidFill>
                <a:schemeClr val="tx2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651007" y="1046282"/>
            <a:ext cx="2657845" cy="910944"/>
            <a:chOff x="651007" y="1046282"/>
            <a:chExt cx="2657845" cy="910944"/>
          </a:xfrm>
        </p:grpSpPr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1007" y="1423751"/>
              <a:ext cx="2657845" cy="533474"/>
            </a:xfrm>
            <a:prstGeom prst="rect">
              <a:avLst/>
            </a:prstGeom>
          </p:spPr>
        </p:pic>
        <p:sp>
          <p:nvSpPr>
            <p:cNvPr id="26" name=""/>
            <p:cNvSpPr txBox="1"/>
            <p:nvPr/>
          </p:nvSpPr>
          <p:spPr>
            <a:xfrm>
              <a:off x="1475656" y="1046282"/>
              <a:ext cx="1224136" cy="36649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b="1"/>
                <a:t>Review</a:t>
              </a:r>
              <a:endParaRPr lang="en-US" altLang="ko-KR" b="1"/>
            </a:p>
          </p:txBody>
        </p:sp>
      </p:grp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36096" y="1132488"/>
            <a:ext cx="2643080" cy="1360408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445" y="3429000"/>
            <a:ext cx="2412519" cy="1357042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81065" y="3773407"/>
            <a:ext cx="1615440" cy="1615440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0893" y="2203040"/>
            <a:ext cx="4670323" cy="2451920"/>
          </a:xfrm>
          <a:prstGeom prst="rect">
            <a:avLst/>
          </a:prstGeom>
        </p:spPr>
      </p:pic>
      <p:sp>
        <p:nvSpPr>
          <p:cNvPr id="37" name=""/>
          <p:cNvSpPr txBox="1"/>
          <p:nvPr/>
        </p:nvSpPr>
        <p:spPr>
          <a:xfrm>
            <a:off x="3308853" y="1141337"/>
            <a:ext cx="2880320" cy="3617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배치하고 꾸며라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07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" y="271780"/>
            <a:ext cx="1706880" cy="29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b="1" spc="-150">
                <a:solidFill>
                  <a:schemeClr val="bg1"/>
                </a:solidFill>
                <a:latin typeface="맑은 고딕"/>
                <a:ea typeface="맑은 고딕"/>
              </a:rPr>
              <a:t>소스코드</a:t>
            </a:r>
            <a:r>
              <a:rPr lang="en-US" altLang="ko-KR" sz="1400" b="1" spc="-150">
                <a:solidFill>
                  <a:schemeClr val="bg1"/>
                </a:solidFill>
                <a:latin typeface="맑은 고딕"/>
                <a:ea typeface="맑은 고딕"/>
              </a:rPr>
              <a:t>(DB)</a:t>
            </a:r>
            <a:endParaRPr lang="ko-KR" altLang="en-US" sz="14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4" name="텍스트 개체 틀 31"/>
          <p:cNvSpPr txBox="1"/>
          <p:nvPr/>
        </p:nvSpPr>
        <p:spPr>
          <a:xfrm>
            <a:off x="6623685" y="1274445"/>
            <a:ext cx="2268855" cy="4465955"/>
          </a:xfrm>
          <a:prstGeom prst="rect">
            <a:avLst/>
          </a:prstGeom>
        </p:spPr>
        <p:txBody>
          <a:bodyPr vert="horz" wrap="square" lIns="36195" tIns="45720" rIns="0" bIns="4572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ko-KR" altLang="en-US" sz="800">
              <a:latin typeface="맑은 고딕"/>
              <a:ea typeface="맑은 고딕"/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ko-KR" sz="800">
                <a:latin typeface="맑은 고딕"/>
                <a:ea typeface="맑은 고딕"/>
              </a:rPr>
              <a:t>           </a:t>
            </a:r>
            <a:endParaRPr lang="ko-KR" altLang="en-US" sz="1000">
              <a:solidFill>
                <a:schemeClr val="tx2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4925" y="1160780"/>
            <a:ext cx="6534150" cy="489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09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" y="271780"/>
            <a:ext cx="1706880" cy="29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b="1" strike="noStrike" cap="none">
                <a:solidFill>
                  <a:schemeClr val="bg1"/>
                </a:solidFill>
                <a:latin typeface="맑은 고딕"/>
                <a:ea typeface="맑은 고딕"/>
              </a:rPr>
              <a:t>결과물 </a:t>
            </a:r>
            <a:endParaRPr lang="ko-KR" altLang="en-US" sz="14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71550" y="709930"/>
            <a:ext cx="122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뷰</a:t>
            </a:r>
            <a:r>
              <a:rPr lang="en-US" altLang="ko-KR"/>
              <a:t>1</a:t>
            </a:r>
            <a:endParaRPr lang="en-US" altLang="ko-KR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8712" y="1365567"/>
            <a:ext cx="6886574" cy="448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07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" y="271780"/>
            <a:ext cx="1706880" cy="29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b="1" spc="-150">
                <a:solidFill>
                  <a:schemeClr val="bg1"/>
                </a:solidFill>
                <a:latin typeface="맑은 고딕"/>
                <a:ea typeface="맑은 고딕"/>
              </a:rPr>
              <a:t>소스코드</a:t>
            </a:r>
            <a:r>
              <a:rPr lang="en-US" altLang="ko-KR" sz="1400" b="1" spc="-150">
                <a:solidFill>
                  <a:schemeClr val="bg1"/>
                </a:solidFill>
                <a:latin typeface="맑은 고딕"/>
                <a:ea typeface="맑은 고딕"/>
              </a:rPr>
              <a:t>(DB)</a:t>
            </a:r>
            <a:endParaRPr lang="ko-KR" altLang="en-US" sz="14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4" name="텍스트 개체 틀 31"/>
          <p:cNvSpPr txBox="1"/>
          <p:nvPr/>
        </p:nvSpPr>
        <p:spPr>
          <a:xfrm>
            <a:off x="6623685" y="1274445"/>
            <a:ext cx="2268855" cy="4465955"/>
          </a:xfrm>
          <a:prstGeom prst="rect">
            <a:avLst/>
          </a:prstGeom>
        </p:spPr>
        <p:txBody>
          <a:bodyPr vert="horz" wrap="square" lIns="36195" tIns="45720" rIns="0" bIns="4572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ko-KR" altLang="en-US" sz="800">
              <a:latin typeface="맑은 고딕"/>
              <a:ea typeface="맑은 고딕"/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ko-KR" sz="800">
                <a:latin typeface="맑은 고딕"/>
                <a:ea typeface="맑은 고딕"/>
              </a:rPr>
              <a:t>           </a:t>
            </a:r>
            <a:endParaRPr lang="ko-KR" altLang="en-US" sz="1000">
              <a:solidFill>
                <a:schemeClr val="tx2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7419" y="1503908"/>
            <a:ext cx="8029160" cy="4236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06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" y="271780"/>
            <a:ext cx="1706880" cy="29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b="1" strike="noStrike" cap="none">
                <a:solidFill>
                  <a:schemeClr val="bg1"/>
                </a:solidFill>
                <a:latin typeface="맑은 고딕"/>
                <a:ea typeface="맑은 고딕"/>
              </a:rPr>
              <a:t>결과물 </a:t>
            </a:r>
            <a:endParaRPr lang="ko-KR" altLang="en-US" sz="14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71550" y="709930"/>
            <a:ext cx="122428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회원가입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8323" y="1598436"/>
            <a:ext cx="8027353" cy="4350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4451" y="129701"/>
            <a:ext cx="8095096" cy="6598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00" y="620732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400" y="254635"/>
            <a:ext cx="872822" cy="366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팀소개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01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4451" y="3174984"/>
            <a:ext cx="2794203" cy="1337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팀장 이병규</a:t>
            </a:r>
            <a:endParaRPr lang="ko-KR" altLang="en-US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sz="1300"/>
              <a:t>한국폴리텍대학 안성캠퍼스</a:t>
            </a:r>
            <a:endParaRPr lang="ko-KR" altLang="en-US" sz="1300"/>
          </a:p>
          <a:p>
            <a:pPr lvl="0">
              <a:defRPr/>
            </a:pPr>
            <a:r>
              <a:rPr lang="ko-KR" altLang="en-US" sz="1300"/>
              <a:t>스마트소프트웨어과</a:t>
            </a:r>
            <a:endParaRPr lang="ko-KR" altLang="en-US" sz="1300"/>
          </a:p>
          <a:p>
            <a:pPr lvl="0">
              <a:defRPr/>
            </a:pPr>
            <a:r>
              <a:rPr lang="en-US" altLang="ko-KR" sz="2000" b="1"/>
              <a:t>Back-end-tier</a:t>
            </a:r>
            <a:endParaRPr lang="en-US" altLang="ko-KR" sz="2000" b="1"/>
          </a:p>
        </p:txBody>
      </p:sp>
      <p:sp>
        <p:nvSpPr>
          <p:cNvPr id="17" name="TextBox 16"/>
          <p:cNvSpPr txBox="1"/>
          <p:nvPr/>
        </p:nvSpPr>
        <p:spPr>
          <a:xfrm>
            <a:off x="1290955" y="3173188"/>
            <a:ext cx="2705735" cy="133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b="1"/>
              <a:t>팀원 한동교</a:t>
            </a:r>
            <a:r>
              <a:rPr lang="en-US" altLang="ko-KR" b="1"/>
              <a:t>,</a:t>
            </a:r>
            <a:r>
              <a:rPr lang="ko-KR" altLang="en-US" b="1"/>
              <a:t>김준혁</a:t>
            </a:r>
            <a:endParaRPr lang="ko-KR" altLang="en-US" b="1"/>
          </a:p>
          <a:p>
            <a:pPr algn="r">
              <a:defRPr/>
            </a:pPr>
            <a:endParaRPr lang="en-US" altLang="ko-KR"/>
          </a:p>
          <a:p>
            <a:pPr algn="r">
              <a:defRPr/>
            </a:pPr>
            <a:r>
              <a:rPr lang="ko-KR" altLang="en-US" sz="1300"/>
              <a:t>한국폴리텍대학 안성캠퍼스</a:t>
            </a:r>
            <a:endParaRPr lang="ko-KR" altLang="en-US" sz="1300"/>
          </a:p>
          <a:p>
            <a:pPr algn="r">
              <a:defRPr/>
            </a:pPr>
            <a:r>
              <a:rPr lang="ko-KR" altLang="en-US" sz="1300"/>
              <a:t>스마트소프트웨어과</a:t>
            </a:r>
            <a:endParaRPr lang="ko-KR" altLang="en-US" sz="1300"/>
          </a:p>
          <a:p>
            <a:pPr algn="r">
              <a:defRPr/>
            </a:pPr>
            <a:r>
              <a:rPr lang="en-US" altLang="ko-KR" sz="2000" b="1"/>
              <a:t>Front-end-tier</a:t>
            </a:r>
            <a:endParaRPr lang="en-US" altLang="ko-KR" sz="2000" b="1"/>
          </a:p>
        </p:txBody>
      </p:sp>
      <p:cxnSp>
        <p:nvCxnSpPr>
          <p:cNvPr id="18" name="직선 연결선 17"/>
          <p:cNvCxnSpPr/>
          <p:nvPr/>
        </p:nvCxnSpPr>
        <p:spPr>
          <a:xfrm>
            <a:off x="3351530" y="6453505"/>
            <a:ext cx="2281555" cy="0"/>
          </a:xfrm>
          <a:prstGeom prst="line">
            <a:avLst/>
          </a:prstGeom>
          <a:ln w="9525">
            <a:solidFill>
              <a:schemeClr val="tx1"/>
            </a:solidFill>
          </a:ln>
          <a:effectLst>
            <a:outerShdw blurRad="76200" dist="12700" dir="2700000" sy="-23000" kx="-800399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41829" y="1700808"/>
            <a:ext cx="2819400" cy="112960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b="1" strike="noStrike" cap="none">
                <a:latin typeface="맑은 고딕"/>
                <a:ea typeface="맑은 고딕"/>
              </a:rPr>
              <a:t>송지영 </a:t>
            </a:r>
            <a:r>
              <a:rPr lang="en-US" altLang="ko-KR" sz="1800" b="1" strike="noStrike" cap="none">
                <a:latin typeface="맑은 고딕"/>
                <a:ea typeface="맑은 고딕"/>
              </a:rPr>
              <a:t>지도교수님</a:t>
            </a:r>
            <a:endParaRPr lang="en-US" altLang="ko-KR" sz="1800" b="1" strike="noStrike" cap="none">
              <a:latin typeface="맑은 고딕"/>
              <a:ea typeface="맑은 고딕"/>
            </a:endParaRPr>
          </a:p>
          <a:p>
            <a:pPr marL="0" indent="0" algn="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  <a:p>
            <a:pPr marL="0" indent="0" algn="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b="0" strike="noStrike" cap="none">
                <a:latin typeface="맑은 고딕"/>
                <a:ea typeface="맑은 고딕"/>
              </a:rPr>
              <a:t>한국폴리텍대학 안성캠퍼스</a:t>
            </a:r>
            <a:endParaRPr lang="en-US" altLang="ko-KR" sz="1600" b="0" strike="noStrike" cap="none">
              <a:latin typeface="맑은 고딕"/>
              <a:ea typeface="맑은 고딕"/>
            </a:endParaRPr>
          </a:p>
          <a:p>
            <a:pPr marL="0" indent="0" algn="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b="0" strike="noStrike" cap="none">
                <a:latin typeface="맑은 고딕"/>
                <a:ea typeface="맑은 고딕"/>
              </a:rPr>
              <a:t>스마트소프트웨어과</a:t>
            </a:r>
            <a:endParaRPr lang="ko-KR" altLang="en-US" sz="1600" b="0" strike="noStrike" cap="none">
              <a:latin typeface="맑은 고딕"/>
              <a:ea typeface="맑은 고딕"/>
            </a:endParaRPr>
          </a:p>
        </p:txBody>
      </p:sp>
      <p:grpSp>
        <p:nvGrpSpPr>
          <p:cNvPr id="26" name=""/>
          <p:cNvGrpSpPr/>
          <p:nvPr/>
        </p:nvGrpSpPr>
        <p:grpSpPr>
          <a:xfrm rot="0">
            <a:off x="4221260" y="3429000"/>
            <a:ext cx="701479" cy="669526"/>
            <a:chOff x="5816600" y="1708785"/>
            <a:chExt cx="1198880" cy="1144270"/>
          </a:xfrm>
        </p:grpSpPr>
        <p:sp>
          <p:nvSpPr>
            <p:cNvPr id="20" name="타원 19"/>
            <p:cNvSpPr/>
            <p:nvPr/>
          </p:nvSpPr>
          <p:spPr>
            <a:xfrm>
              <a:off x="5871210" y="1708785"/>
              <a:ext cx="1144270" cy="11442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540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16600" y="1708785"/>
              <a:ext cx="1144270" cy="1144270"/>
            </a:xfrm>
            <a:prstGeom prst="rect">
              <a:avLst/>
            </a:prstGeom>
          </p:spPr>
        </p:pic>
      </p:grpSp>
      <p:grpSp>
        <p:nvGrpSpPr>
          <p:cNvPr id="36" name=""/>
          <p:cNvGrpSpPr/>
          <p:nvPr/>
        </p:nvGrpSpPr>
        <p:grpSpPr>
          <a:xfrm rot="0">
            <a:off x="4875817" y="1904226"/>
            <a:ext cx="757268" cy="722773"/>
            <a:chOff x="5816600" y="1708785"/>
            <a:chExt cx="1198880" cy="1144270"/>
          </a:xfrm>
        </p:grpSpPr>
        <p:sp>
          <p:nvSpPr>
            <p:cNvPr id="37" name="타원 19"/>
            <p:cNvSpPr/>
            <p:nvPr/>
          </p:nvSpPr>
          <p:spPr>
            <a:xfrm>
              <a:off x="5871210" y="1708785"/>
              <a:ext cx="1144270" cy="11442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5400"/>
            </a:p>
          </p:txBody>
        </p:sp>
        <p:pic>
          <p:nvPicPr>
            <p:cNvPr id="38" name="그림 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816600" y="1708785"/>
              <a:ext cx="1144270" cy="114427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76672"/>
            <a:ext cx="9144000" cy="5681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31"/>
          <p:cNvSpPr txBox="1"/>
          <p:nvPr/>
        </p:nvSpPr>
        <p:spPr>
          <a:xfrm>
            <a:off x="6623685" y="1274445"/>
            <a:ext cx="2268855" cy="4465955"/>
          </a:xfrm>
          <a:prstGeom prst="rect">
            <a:avLst/>
          </a:prstGeom>
        </p:spPr>
        <p:txBody>
          <a:bodyPr vert="horz" wrap="square" lIns="36195" tIns="45720" rIns="0" bIns="4572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ko-KR" altLang="en-US" sz="800">
              <a:latin typeface="맑은 고딕"/>
              <a:ea typeface="맑은 고딕"/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ko-KR" sz="800">
                <a:latin typeface="맑은 고딕"/>
                <a:ea typeface="맑은 고딕"/>
              </a:rPr>
              <a:t>           </a:t>
            </a:r>
            <a:endParaRPr lang="ko-KR" altLang="en-US" sz="1000">
              <a:solidFill>
                <a:schemeClr val="tx2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31390" y="1"/>
            <a:ext cx="448122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06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" y="271780"/>
            <a:ext cx="1706880" cy="29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b="1" strike="noStrike" cap="none">
                <a:solidFill>
                  <a:schemeClr val="bg1"/>
                </a:solidFill>
                <a:latin typeface="맑은 고딕"/>
                <a:ea typeface="맑은 고딕"/>
              </a:rPr>
              <a:t>결과물 </a:t>
            </a:r>
            <a:endParaRPr lang="ko-KR" altLang="en-US" sz="1400" b="1" strike="noStrike" cap="none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71550" y="709930"/>
            <a:ext cx="1468120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뷰</a:t>
            </a:r>
            <a:r>
              <a:rPr lang="en-US" altLang="ko-KR"/>
              <a:t>2</a:t>
            </a:r>
            <a:endParaRPr lang="ko-KR" altLang="en-US"/>
          </a:p>
        </p:txBody>
      </p:sp>
      <p:graphicFrame>
        <p:nvGraphicFramePr>
          <p:cNvPr id="40" name="표 18"/>
          <p:cNvGraphicFramePr>
            <a:graphicFrameLocks noGrp="1"/>
          </p:cNvGraphicFramePr>
          <p:nvPr/>
        </p:nvGraphicFramePr>
        <p:xfrm>
          <a:off x="931785" y="1193163"/>
          <a:ext cx="7384631" cy="490013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331988"/>
                <a:gridCol w="1193893"/>
                <a:gridCol w="1286250"/>
                <a:gridCol w="1285288"/>
                <a:gridCol w="1287212"/>
              </a:tblGrid>
              <a:tr h="833023">
                <a:tc>
                  <a:txBody>
                    <a:bodyPr vert="horz" lIns="72251" tIns="26759" rIns="72251" bIns="26759" anchor="ctr" anchorCtr="0"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kumimoji="1" lang="en-US" altLang="ko-KR" sz="1900" b="1" kern="1200" cap="non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Week</a:t>
                      </a:r>
                      <a:endParaRPr kumimoji="1" lang="ko-KR" altLang="en-US" sz="1900" b="1" kern="1200" cap="non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kumimoji="1" lang="ko-KR" altLang="en-US" sz="1900" b="1" kern="1200" cap="non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kumimoji="1" lang="ko-KR" altLang="en-US" sz="1900" b="1" kern="1200" cap="non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kumimoji="1" lang="ko-KR" altLang="en-US" sz="1900" b="1" kern="1200" cap="non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ctr" defTabSz="914400" ea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kumimoji="1" lang="ko-KR" altLang="en-US" sz="1900" b="1" kern="1200" cap="non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1">
                        <a:lumMod val="50000"/>
                        <a:alpha val="90000"/>
                      </a:schemeClr>
                    </a:solidFill>
                  </a:tcPr>
                </a:tc>
              </a:tr>
              <a:tr h="1016778">
                <a:tc>
                  <a:txBody>
                    <a:bodyPr vert="horz" lIns="72251" tIns="26759" rIns="72251" bIns="26759" anchor="ctr" anchorCtr="0"/>
                    <a:p>
                      <a:pPr marL="71755" indent="0" algn="ctr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1700" b="1" kern="1200" cap="none">
                        <a:solidFill>
                          <a:schemeClr val="tx1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8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40404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d0d0d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d0d0d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</a:tr>
              <a:tr h="1016778">
                <a:tc>
                  <a:txBody>
                    <a:bodyPr vert="horz" lIns="72251" tIns="26759" rIns="72251" bIns="26759" anchor="ctr" anchorCtr="0"/>
                    <a:p>
                      <a:pPr marL="71755" indent="0" algn="ctr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1700" b="1" kern="1200" cap="none">
                        <a:solidFill>
                          <a:schemeClr val="tx1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</a:tr>
              <a:tr h="1016778">
                <a:tc>
                  <a:txBody>
                    <a:bodyPr vert="horz" lIns="72251" tIns="26759" rIns="72251" bIns="26759" anchor="ctr" anchorCtr="0"/>
                    <a:p>
                      <a:pPr marL="71755" indent="0" algn="ctr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1700" b="1" kern="1200" cap="none">
                        <a:solidFill>
                          <a:schemeClr val="tx1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</a:tr>
              <a:tr h="1016778">
                <a:tc>
                  <a:txBody>
                    <a:bodyPr vert="horz" lIns="72251" tIns="26759" rIns="72251" bIns="26759" anchor="ctr" anchorCtr="0"/>
                    <a:p>
                      <a:pPr marL="71755" indent="0" algn="ctr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1700" b="1" kern="1200" cap="none">
                        <a:solidFill>
                          <a:schemeClr val="tx1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  <a:tc>
                  <a:txBody>
                    <a:bodyPr vert="horz" lIns="72251" tIns="26759" rIns="72251" bIns="26759" anchor="ctr" anchorCtr="0"/>
                    <a:p>
                      <a:pPr marL="0" indent="0" algn="l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endParaRPr lang="ko-KR" altLang="en-US" sz="600" b="0" kern="1200" cap="none">
                        <a:solidFill>
                          <a:srgbClr val="000000"/>
                        </a:solidFill>
                        <a:latin typeface="나눔바른고딕"/>
                        <a:ea typeface="나눔바른고딕"/>
                      </a:endParaRPr>
                    </a:p>
                  </a:txBody>
                  <a:tcPr marL="72251" marR="72251" marT="26759" marB="26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582930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" y="271780"/>
            <a:ext cx="1706880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소스코드</a:t>
            </a:r>
            <a:r>
              <a:rPr lang="en-US" altLang="ko-KR" sz="1400" b="1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400" b="1" spc="-150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프론트엔드</a:t>
            </a:r>
            <a:r>
              <a:rPr lang="en-US" altLang="ko-KR" sz="1400" b="1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ABCD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5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6065" y="61404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 smtClean="0">
                <a:solidFill>
                  <a:schemeClr val="tx2">
                    <a:lumMod val="75000"/>
                  </a:schemeClr>
                </a:solidFill>
              </a:rPr>
              <a:t>Q&amp;A</a:t>
            </a:r>
            <a:endParaRPr lang="ko-KR" altLang="en-US" sz="9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08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6280" y="271780"/>
            <a:ext cx="360045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B-Make</a:t>
            </a:r>
            <a:endParaRPr lang="ko-KR" altLang="en-US" sz="1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3068955"/>
            <a:ext cx="8641080" cy="3528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630" y="1052830"/>
            <a:ext cx="3858895" cy="385889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0020" y="2564765"/>
            <a:ext cx="3816350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6280" y="271780"/>
            <a:ext cx="3600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ABCD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280" y="271780"/>
            <a:ext cx="3600450" cy="29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solidFill>
                  <a:schemeClr val="bg1"/>
                </a:solidFill>
              </a:rPr>
              <a:t>ABCD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04" y="2013851"/>
            <a:ext cx="8100392" cy="3471596"/>
          </a:xfrm>
          <a:prstGeom prst="rect">
            <a:avLst/>
          </a:prstGeom>
        </p:spPr>
      </p:pic>
      <p:sp>
        <p:nvSpPr>
          <p:cNvPr id="42" name="직사각형 7"/>
          <p:cNvSpPr/>
          <p:nvPr/>
        </p:nvSpPr>
        <p:spPr>
          <a:xfrm>
            <a:off x="251460" y="247967"/>
            <a:ext cx="1512228" cy="35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프로젝트 배경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03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3448" y="1299541"/>
            <a:ext cx="7157104" cy="4618962"/>
          </a:xfrm>
          <a:prstGeom prst="rect">
            <a:avLst/>
          </a:prstGeom>
        </p:spPr>
      </p:pic>
      <p:sp>
        <p:nvSpPr>
          <p:cNvPr id="31" name="직사각형 7"/>
          <p:cNvSpPr/>
          <p:nvPr/>
        </p:nvSpPr>
        <p:spPr>
          <a:xfrm>
            <a:off x="251520" y="254292"/>
            <a:ext cx="1516380" cy="36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프로젝트 배경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04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729" y="1075890"/>
            <a:ext cx="8522751" cy="5093477"/>
          </a:xfrm>
          <a:prstGeom prst="rect">
            <a:avLst/>
          </a:prstGeom>
        </p:spPr>
      </p:pic>
      <p:sp>
        <p:nvSpPr>
          <p:cNvPr id="38" name="직사각형 7"/>
          <p:cNvSpPr/>
          <p:nvPr/>
        </p:nvSpPr>
        <p:spPr>
          <a:xfrm>
            <a:off x="251520" y="254292"/>
            <a:ext cx="1516380" cy="36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프로젝트 배경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2564130" y="1421130"/>
            <a:ext cx="4320540" cy="58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3200" b="1" spc="-150">
              <a:solidFill>
                <a:schemeClr val="tx2">
                  <a:lumMod val="75000"/>
                </a:schemeClr>
              </a:solidFill>
              <a:latin typeface="+mj-lt"/>
              <a:ea typeface="HY헤드라인M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8777" y="1052462"/>
            <a:ext cx="6246445" cy="5113756"/>
          </a:xfrm>
          <a:prstGeom prst="rect">
            <a:avLst/>
          </a:prstGeom>
        </p:spPr>
      </p:pic>
      <p:sp>
        <p:nvSpPr>
          <p:cNvPr id="44" name="직사각형 7"/>
          <p:cNvSpPr/>
          <p:nvPr/>
        </p:nvSpPr>
        <p:spPr>
          <a:xfrm>
            <a:off x="251520" y="254292"/>
            <a:ext cx="1516380" cy="36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유사사례 분석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6090" y="709930"/>
            <a:ext cx="1973580" cy="30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05" y="5300980"/>
            <a:ext cx="7849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0337" y="175079"/>
            <a:ext cx="7643324" cy="6507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1404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Font typeface="Arial"/>
              <a:buNone/>
              <a:defRPr/>
            </a:pPr>
            <a:endParaRPr lang="ko-KR" altLang="en-US" b="1">
              <a:solidFill>
                <a:schemeClr val="dk1"/>
              </a:solidFill>
            </a:endParaRPr>
          </a:p>
          <a:p>
            <a:pPr marL="257040" indent="-257040">
              <a:buFont typeface="Arial"/>
              <a:buChar char="•"/>
              <a:defRPr/>
            </a:pPr>
            <a:endParaRPr lang="en-US" altLang="ko-KR">
              <a:solidFill>
                <a:schemeClr val="dk1"/>
              </a:solidFill>
            </a:endParaRPr>
          </a:p>
          <a:p>
            <a:pPr marL="257040" indent="-257040">
              <a:buFont typeface="Arial"/>
              <a:buChar char="•"/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257040" indent="-257040">
              <a:buFont typeface="Arial"/>
              <a:buChar char="•"/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257040" indent="-257040">
              <a:buFont typeface="Arial"/>
              <a:buChar char="•"/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257040" indent="-257040">
              <a:buFont typeface="Arial"/>
              <a:buChar char="•"/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0" indent="0">
              <a:buFont typeface="Arial"/>
              <a:buNone/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algn="ctr">
              <a:defRPr/>
            </a:pPr>
            <a:endParaRPr lang="en-US" altLang="ko-KR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65760" y="933450"/>
            <a:ext cx="2412478" cy="160702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85774"/>
            <a:ext cx="1080135" cy="44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83768" y="4138212"/>
            <a:ext cx="4176463" cy="1185545"/>
          </a:xfrm>
          <a:prstGeom prst="rect">
            <a:avLst/>
          </a:prstGeom>
        </p:spPr>
      </p:pic>
      <p:sp>
        <p:nvSpPr>
          <p:cNvPr id="46" name="TextBox 8"/>
          <p:cNvSpPr txBox="1"/>
          <p:nvPr/>
        </p:nvSpPr>
        <p:spPr>
          <a:xfrm>
            <a:off x="416382" y="2276872"/>
            <a:ext cx="8727618" cy="95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1900">
                <a:solidFill>
                  <a:schemeClr val="dk1"/>
                </a:solidFill>
              </a:rPr>
              <a:t>사용자의 시청 기록</a:t>
            </a:r>
            <a:r>
              <a:rPr lang="en-US" altLang="ko-KR" sz="1900">
                <a:solidFill>
                  <a:schemeClr val="dk1"/>
                </a:solidFill>
              </a:rPr>
              <a:t>,</a:t>
            </a:r>
            <a:r>
              <a:rPr lang="ko-KR" altLang="en-US" sz="1900">
                <a:solidFill>
                  <a:schemeClr val="dk1"/>
                </a:solidFill>
              </a:rPr>
              <a:t> 다른 콘텐츠 평가 결과 등</a:t>
            </a:r>
            <a:endParaRPr lang="ko-KR" altLang="en-US" sz="1900">
              <a:solidFill>
                <a:schemeClr val="dk1"/>
              </a:solidFill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900">
                <a:solidFill>
                  <a:schemeClr val="dk1"/>
                </a:solidFill>
              </a:rPr>
              <a:t>유사한 취향과 선호도를 보인 다른 회원 연계 추천</a:t>
            </a:r>
            <a:endParaRPr lang="ko-KR" altLang="en-US" sz="1900">
              <a:solidFill>
                <a:schemeClr val="dk1"/>
              </a:solidFill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900">
                <a:solidFill>
                  <a:schemeClr val="dk1"/>
                </a:solidFill>
              </a:rPr>
              <a:t>장르</a:t>
            </a:r>
            <a:r>
              <a:rPr lang="en-US" altLang="ko-KR" sz="1900">
                <a:solidFill>
                  <a:schemeClr val="dk1"/>
                </a:solidFill>
              </a:rPr>
              <a:t>,</a:t>
            </a:r>
            <a:r>
              <a:rPr lang="ko-KR" altLang="en-US" sz="1900">
                <a:solidFill>
                  <a:schemeClr val="dk1"/>
                </a:solidFill>
              </a:rPr>
              <a:t>카테고리</a:t>
            </a:r>
            <a:r>
              <a:rPr lang="en-US" altLang="ko-KR" sz="1900">
                <a:solidFill>
                  <a:schemeClr val="dk1"/>
                </a:solidFill>
              </a:rPr>
              <a:t>,</a:t>
            </a:r>
            <a:r>
              <a:rPr lang="ko-KR" altLang="en-US" sz="1900">
                <a:solidFill>
                  <a:schemeClr val="dk1"/>
                </a:solidFill>
              </a:rPr>
              <a:t>배우</a:t>
            </a:r>
            <a:r>
              <a:rPr lang="en-US" altLang="ko-KR" sz="1900">
                <a:solidFill>
                  <a:schemeClr val="dk1"/>
                </a:solidFill>
              </a:rPr>
              <a:t>,</a:t>
            </a:r>
            <a:r>
              <a:rPr lang="ko-KR" altLang="en-US" sz="1900">
                <a:solidFill>
                  <a:schemeClr val="dk1"/>
                </a:solidFill>
              </a:rPr>
              <a:t>출시연도 등 콘텐츠 관련 정보</a:t>
            </a:r>
            <a:endParaRPr lang="ko-KR" altLang="en-US" sz="1900">
              <a:solidFill>
                <a:schemeClr val="dk1"/>
              </a:solidFill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416379" y="5221555"/>
            <a:ext cx="8620117" cy="367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en-US" altLang="ko-KR" sz="1900">
                <a:solidFill>
                  <a:schemeClr val="dk1"/>
                </a:solidFill>
              </a:rPr>
              <a:t>WATCHA</a:t>
            </a:r>
            <a:r>
              <a:rPr lang="ko-KR" altLang="en-US" sz="1900">
                <a:solidFill>
                  <a:schemeClr val="dk1"/>
                </a:solidFill>
              </a:rPr>
              <a:t> 서비스 내에서 유사한 취향과 선호도를 보인 다른 회원 연계 추천</a:t>
            </a:r>
            <a:endParaRPr lang="ko-KR" altLang="en-US" sz="1900">
              <a:solidFill>
                <a:schemeClr val="dk1"/>
              </a:solidFill>
            </a:endParaRPr>
          </a:p>
        </p:txBody>
      </p:sp>
      <p:sp>
        <p:nvSpPr>
          <p:cNvPr id="48" name="직사각형 7"/>
          <p:cNvSpPr/>
          <p:nvPr/>
        </p:nvSpPr>
        <p:spPr>
          <a:xfrm>
            <a:off x="251520" y="251116"/>
            <a:ext cx="1516380" cy="36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</a:rPr>
              <a:t>유사사례 분석</a:t>
            </a:r>
            <a:endParaRPr lang="ko-KR" altLang="en-US" b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314</ep:Words>
  <ep:PresentationFormat>화면 슬라이드 쇼(4:3)</ep:PresentationFormat>
  <ep:Paragraphs>130</ep:Paragraphs>
  <ep:Slides>35</ep:Slides>
  <ep:Notes>33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minhee park</dc:creator>
  <cp:lastModifiedBy>Cyphe</cp:lastModifiedBy>
  <dcterms:modified xsi:type="dcterms:W3CDTF">2019-04-30T15:13:40.636</dcterms:modified>
  <cp:revision>156</cp:revision>
  <dc:title>슬라이드 1</dc:title>
  <cp:version>1000.0000.01</cp:version>
</cp:coreProperties>
</file>